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今年度</c:v>
                </c:pt>
              </c:strCache>
            </c:strRef>
          </c:tx>
          <c:cat>
            <c:strRef>
              <c:f>Sheet1!$A$2:$A$7</c:f>
              <c:strCache>
                <c:ptCount val="6"/>
                <c:pt idx="0">
                  <c:v>花見会</c:v>
                </c:pt>
                <c:pt idx="1">
                  <c:v>夏祭り</c:v>
                </c:pt>
                <c:pt idx="2">
                  <c:v>防災訓練</c:v>
                </c:pt>
                <c:pt idx="3">
                  <c:v>敬老会</c:v>
                </c:pt>
                <c:pt idx="4">
                  <c:v>文化祭</c:v>
                </c:pt>
                <c:pt idx="5">
                  <c:v>どんど焼き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87</c:v>
                </c:pt>
                <c:pt idx="1">
                  <c:v>400</c:v>
                </c:pt>
                <c:pt idx="2">
                  <c:v>54</c:v>
                </c:pt>
                <c:pt idx="3">
                  <c:v>28</c:v>
                </c:pt>
                <c:pt idx="4">
                  <c:v>62</c:v>
                </c:pt>
                <c:pt idx="5">
                  <c:v>90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昨年度</c:v>
                </c:pt>
              </c:strCache>
            </c:strRef>
          </c:tx>
          <c:cat>
            <c:strRef>
              <c:f>Sheet1!$A$2:$A$7</c:f>
              <c:strCache>
                <c:ptCount val="6"/>
                <c:pt idx="0">
                  <c:v>花見会</c:v>
                </c:pt>
                <c:pt idx="1">
                  <c:v>夏祭り</c:v>
                </c:pt>
                <c:pt idx="2">
                  <c:v>防災訓練</c:v>
                </c:pt>
                <c:pt idx="3">
                  <c:v>敬老会</c:v>
                </c:pt>
                <c:pt idx="4">
                  <c:v>文化祭</c:v>
                </c:pt>
                <c:pt idx="5">
                  <c:v>どんど焼き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79</c:v>
                </c:pt>
                <c:pt idx="1">
                  <c:v>380</c:v>
                </c:pt>
                <c:pt idx="2">
                  <c:v>41</c:v>
                </c:pt>
                <c:pt idx="3">
                  <c:v>31</c:v>
                </c:pt>
                <c:pt idx="4">
                  <c:v>58</c:v>
                </c:pt>
                <c:pt idx="5">
                  <c:v>84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600">
                <a:latin typeface="游ゴシック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txPr>
          <a:bodyPr/>
          <a:lstStyle/>
          <a:p>
            <a:pPr>
              <a:defRPr sz="1600">
                <a:latin typeface="游ゴシック"/>
              </a:defRPr>
            </a:pPr>
          </a:p>
        </c:txPr>
        <c:crossAx val="-2068027336"/>
        <c:crosses val="autoZero"/>
      </c:valAx>
    </c:plotArea>
    <c:legend>
      <c:legendPos val="b"/>
      <c:overlay val="0"/>
      <c:txPr>
        <a:bodyPr/>
        <a:lstStyle/>
        <a:p>
          <a:pPr>
            <a:defRPr sz="1400">
              <a:latin typeface="游ゴシック"/>
            </a:defRPr>
          </a:pPr>
        </a:p>
      </c:txPr>
    </c:legend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0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支出</c:v>
                </c:pt>
              </c:strCache>
            </c:strRef>
          </c:tx>
          <c:cat>
            <c:strRef>
              <c:f>Sheet1!$A$2:$A$7</c:f>
              <c:strCache>
                <c:ptCount val="6"/>
                <c:pt idx="0">
                  <c:v>行事費</c:v>
                </c:pt>
                <c:pt idx="1">
                  <c:v>事務費</c:v>
                </c:pt>
                <c:pt idx="2">
                  <c:v>印刷費</c:v>
                </c:pt>
                <c:pt idx="3">
                  <c:v>集会所維持費</c:v>
                </c:pt>
                <c:pt idx="4">
                  <c:v>慶弔費</c:v>
                </c:pt>
                <c:pt idx="5">
                  <c:v>保険料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210000</c:v>
                </c:pt>
                <c:pt idx="1">
                  <c:v>42000</c:v>
                </c:pt>
                <c:pt idx="2">
                  <c:v>36000</c:v>
                </c:pt>
                <c:pt idx="3">
                  <c:v>72000</c:v>
                </c:pt>
                <c:pt idx="4">
                  <c:v>20000</c:v>
                </c:pt>
                <c:pt idx="5">
                  <c:v>22000</c:v>
                </c:pt>
              </c:numCache>
            </c:numRef>
          </c:val>
        </c:ser>
        <c:dLbls>
          <c:txPr>
            <a:bodyPr/>
            <a:lstStyle/>
            <a:p>
              <a:pPr>
                <a:defRPr sz="1200">
                  <a:latin typeface="游ゴシック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</c:plotArea>
    <c:legend>
      <c:legendPos/>
      <c:overlay val="0"/>
      <c:txPr>
        <a:bodyPr/>
        <a:lstStyle/>
        <a:p>
          <a:pPr>
            <a:defRPr sz="1400">
              <a:latin typeface="游ゴシック"/>
            </a:defRPr>
          </a:pPr>
        </a:p>
      </c:txPr>
    </c:legend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あいさつ。本日はお集まりいただきありがとうございます。活動報告は15分ほどお時間をいただきます。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全体で5つ。会計は資料をお配りしているので、要点だけお話しします。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10件の行事を実施した。写真は会報に掲載しているので、ここでは概要のみ。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夏祭りは来場者数なので、他の行事と数え方が違う点を補足する。防災訓練は昨年41名から54名に増えた。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詳細はお配りした収支報告書のとおり。行事費が支出の半分を占める。繰越金は防災倉庫の備蓄品に充てる予定。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備蓄品は簡易トイレが不足している。予算は繰越金から充てる想定。ここは記事の工程5でSmartArtに変換する練習ができます。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記事の工程6の練習用。右クリック →「非表示スライドに設定」を試してみてください。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365760"/>
            <a:ext cx="11064240" cy="822960"/>
          </a:xfrm>
        </p:spPr>
        <p:txBody>
          <a:bodyPr/>
          <a:lstStyle/>
          <a:p>
            <a:r>
              <a:rPr sz="2000" b="1">
                <a:latin typeface="游ゴシック"/>
                <a:ea typeface="游ゴシック"/>
              </a:rPr>
              <a:t>※ このスライドは練習用の説明です（削除可）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371600"/>
            <a:ext cx="1088136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0">
                <a:latin typeface="游ゴシック"/>
                <a:ea typeface="游ゴシック"/>
              </a:rPr>
              <a:t>作例編11-12の完成見本です。記事の工程7まで終わった状態です。</a:t>
            </a:r>
          </a:p>
          <a:p>
            <a:r>
              <a:rPr sz="1300" b="0">
                <a:latin typeface="游ゴシック"/>
                <a:ea typeface="游ゴシック"/>
              </a:rPr>
              <a:t/>
            </a:r>
          </a:p>
          <a:p>
            <a:r>
              <a:rPr sz="1300" b="0">
                <a:latin typeface="游ゴシック"/>
                <a:ea typeface="游ゴシック"/>
              </a:rPr>
              <a:t>・スライドマスターでタイトルの書式を揃えてあります</a:t>
            </a:r>
          </a:p>
          <a:p>
            <a:r>
              <a:rPr sz="1300" b="0">
                <a:latin typeface="游ゴシック"/>
                <a:ea typeface="游ゴシック"/>
              </a:rPr>
              <a:t>・グラフはPowerPointのネイティブのグラフです（Excelから貼り付けた状態に相当します）</a:t>
            </a:r>
          </a:p>
          <a:p>
            <a:r>
              <a:rPr sz="1300" b="0">
                <a:latin typeface="游ゴシック"/>
                <a:ea typeface="游ゴシック"/>
              </a:rPr>
              <a:t>・いくつかのスライドに発表者用のノートを入れてあります</a:t>
            </a:r>
          </a:p>
          <a:p>
            <a:r>
              <a:rPr sz="1300" b="0">
                <a:latin typeface="游ゴシック"/>
                <a:ea typeface="游ゴシック"/>
              </a:rPr>
              <a:t/>
            </a:r>
          </a:p>
          <a:p>
            <a:r>
              <a:rPr sz="1300" b="0">
                <a:latin typeface="游ゴシック"/>
                <a:ea typeface="游ゴシック"/>
              </a:rPr>
              <a:t>【ご注意】アニメーションと画面切り替えは設定していません。</a:t>
            </a:r>
          </a:p>
          <a:p>
            <a:r>
              <a:rPr sz="1300" b="0">
                <a:latin typeface="游ゴシック"/>
                <a:ea typeface="游ゴシック"/>
              </a:rPr>
              <a:t>　必要に応じて、⑩PowerPoint活用編の07・08を見ながら加えてください。</a:t>
            </a:r>
          </a:p>
          <a:p>
            <a:r>
              <a:rPr sz="1300" b="0">
                <a:latin typeface="游ゴシック"/>
                <a:ea typeface="游ゴシック"/>
              </a:rPr>
              <a:t/>
            </a:r>
          </a:p>
          <a:p>
            <a:r>
              <a:rPr sz="1300" b="0">
                <a:latin typeface="游ゴシック"/>
                <a:ea typeface="游ゴシック"/>
              </a:rPr>
              <a:t>数字は作例編11-07（出欠表）・11-08（収支報告書）と同じ架空のものです。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sz="3600" b="1">
                <a:latin typeface="游ゴシック"/>
                <a:ea typeface="游ゴシック"/>
              </a:rPr>
              <a:t>みどり町内会　令和八年度　活動報告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sz="1800">
                <a:latin typeface="游ゴシック"/>
                <a:ea typeface="游ゴシック"/>
              </a:rPr>
              <a:t>令和九年三月　定期総会</a:t>
            </a:r>
          </a:p>
          <a:p>
            <a:r>
              <a:rPr sz="1800">
                <a:latin typeface="游ゴシック"/>
                <a:ea typeface="游ゴシック"/>
              </a:rPr>
              <a:t>総務部　山田　太郎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800" b="1">
                <a:latin typeface="游ゴシック"/>
                <a:ea typeface="游ゴシック"/>
              </a:rPr>
              <a:t>本日の内容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645920"/>
            <a:ext cx="10515600" cy="4389120"/>
          </a:xfrm>
        </p:spPr>
        <p:txBody>
          <a:bodyPr wrap="square"/>
          <a:lstStyle/>
          <a:p>
            <a:r>
              <a:rPr sz="2200">
                <a:latin typeface="游ゴシック"/>
                <a:ea typeface="游ゴシック"/>
              </a:rPr>
              <a:t>一年間の行事のふりかえり</a:t>
            </a:r>
          </a:p>
          <a:p>
            <a:r>
              <a:rPr sz="2200">
                <a:latin typeface="游ゴシック"/>
                <a:ea typeface="游ゴシック"/>
              </a:rPr>
              <a:t>行事の参加人数</a:t>
            </a:r>
          </a:p>
          <a:p>
            <a:r>
              <a:rPr sz="2200">
                <a:latin typeface="游ゴシック"/>
                <a:ea typeface="游ゴシック"/>
              </a:rPr>
              <a:t>会計のご報告</a:t>
            </a:r>
          </a:p>
          <a:p>
            <a:r>
              <a:rPr sz="2200">
                <a:latin typeface="游ゴシック"/>
                <a:ea typeface="游ゴシック"/>
              </a:rPr>
              <a:t>来年度の計画</a:t>
            </a:r>
          </a:p>
          <a:p>
            <a:r>
              <a:rPr sz="2200">
                <a:latin typeface="游ゴシック"/>
                <a:ea typeface="游ゴシック"/>
              </a:rPr>
              <a:t>皆さまへのお願い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800" b="1">
                <a:latin typeface="游ゴシック"/>
                <a:ea typeface="游ゴシック"/>
              </a:rPr>
              <a:t>一年間の行事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645920"/>
            <a:ext cx="10515600" cy="4389120"/>
          </a:xfrm>
        </p:spPr>
        <p:txBody>
          <a:bodyPr wrap="square"/>
          <a:lstStyle/>
          <a:p>
            <a:r>
              <a:rPr sz="2200">
                <a:latin typeface="游ゴシック"/>
                <a:ea typeface="游ゴシック"/>
              </a:rPr>
              <a:t>春　花見会・清掃活動・新入会員歓迎会</a:t>
            </a:r>
          </a:p>
          <a:p>
            <a:r>
              <a:rPr sz="2200">
                <a:latin typeface="游ゴシック"/>
                <a:ea typeface="游ゴシック"/>
              </a:rPr>
              <a:t>夏　夏祭り・防災訓練</a:t>
            </a:r>
          </a:p>
          <a:p>
            <a:r>
              <a:rPr sz="2200">
                <a:latin typeface="游ゴシック"/>
                <a:ea typeface="游ゴシック"/>
              </a:rPr>
              <a:t>秋　敬老会・文化祭・資源回収</a:t>
            </a:r>
          </a:p>
          <a:p>
            <a:r>
              <a:rPr sz="2200">
                <a:latin typeface="游ゴシック"/>
                <a:ea typeface="游ゴシック"/>
              </a:rPr>
              <a:t>冬　年末夜回り・どんど焼き・臨時総会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457200"/>
            <a:ext cx="10515600" cy="914400"/>
          </a:xfrm>
        </p:spPr>
        <p:txBody>
          <a:bodyPr/>
          <a:lstStyle/>
          <a:p>
            <a:r>
              <a:rPr sz="2800" b="1">
                <a:latin typeface="游ゴシック"/>
                <a:ea typeface="游ゴシック"/>
              </a:rPr>
              <a:t>行事の参加人数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914400" y="1554480"/>
          <a:ext cx="10332720" cy="466344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457200"/>
            <a:ext cx="10515600" cy="914400"/>
          </a:xfrm>
        </p:spPr>
        <p:txBody>
          <a:bodyPr/>
          <a:lstStyle/>
          <a:p>
            <a:r>
              <a:rPr sz="2800" b="1">
                <a:latin typeface="游ゴシック"/>
                <a:ea typeface="游ゴシック"/>
              </a:rPr>
              <a:t>会計のご報告（支出の内訳）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731520" y="1463040"/>
          <a:ext cx="6949440" cy="47548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955279" y="2011680"/>
            <a:ext cx="356616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0">
                <a:latin typeface="游ゴシック"/>
                <a:ea typeface="游ゴシック"/>
              </a:rPr>
              <a:t>収入 合計　　468,000円</a:t>
            </a:r>
          </a:p>
          <a:p>
            <a:r>
              <a:rPr sz="1800" b="0">
                <a:latin typeface="游ゴシック"/>
                <a:ea typeface="游ゴシック"/>
              </a:rPr>
              <a:t>支出 合計　　402,000円</a:t>
            </a:r>
          </a:p>
          <a:p>
            <a:r>
              <a:rPr sz="1800" b="0">
                <a:latin typeface="游ゴシック"/>
                <a:ea typeface="游ゴシック"/>
              </a:rPr>
              <a:t>当年度収支　 66,000円</a:t>
            </a:r>
          </a:p>
          <a:p>
            <a:r>
              <a:rPr sz="1800" b="0">
                <a:latin typeface="游ゴシック"/>
                <a:ea typeface="游ゴシック"/>
              </a:rPr>
              <a:t>前年度繰越　185,000円</a:t>
            </a:r>
          </a:p>
          <a:p>
            <a:r>
              <a:rPr sz="1800" b="0">
                <a:latin typeface="游ゴシック"/>
                <a:ea typeface="游ゴシック"/>
              </a:rPr>
              <a:t>次年度繰越　251,000円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800" b="1">
                <a:latin typeface="游ゴシック"/>
                <a:ea typeface="游ゴシック"/>
              </a:rPr>
              <a:t>来年度の計画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737360"/>
            <a:ext cx="10515600" cy="4114800"/>
          </a:xfrm>
        </p:spPr>
        <p:txBody>
          <a:bodyPr wrap="square"/>
          <a:lstStyle/>
          <a:p>
            <a:r>
              <a:rPr sz="2400">
                <a:latin typeface="游ゴシック"/>
                <a:ea typeface="游ゴシック"/>
              </a:rPr>
              <a:t>防災倉庫の備蓄品を見直します</a:t>
            </a:r>
          </a:p>
          <a:p>
            <a:r>
              <a:rPr sz="2400">
                <a:latin typeface="游ゴシック"/>
                <a:ea typeface="游ゴシック"/>
              </a:rPr>
              <a:t>要支援者名簿を更新します</a:t>
            </a:r>
          </a:p>
          <a:p>
            <a:r>
              <a:rPr sz="2400">
                <a:latin typeface="游ゴシック"/>
                <a:ea typeface="游ゴシック"/>
              </a:rPr>
              <a:t>連絡の方法をあらためて検討します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800" b="1">
                <a:latin typeface="游ゴシック"/>
                <a:ea typeface="游ゴシック"/>
              </a:rPr>
              <a:t>皆さまへのお願い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645920"/>
            <a:ext cx="10515600" cy="4389120"/>
          </a:xfrm>
        </p:spPr>
        <p:txBody>
          <a:bodyPr wrap="square"/>
          <a:lstStyle/>
          <a:p>
            <a:r>
              <a:rPr sz="2000">
                <a:latin typeface="游ゴシック"/>
                <a:ea typeface="游ゴシック"/>
              </a:rPr>
              <a:t>ごみは収集日をお守りください</a:t>
            </a:r>
          </a:p>
          <a:p>
            <a:r>
              <a:rPr sz="2000">
                <a:latin typeface="游ゴシック"/>
                <a:ea typeface="游ゴシック"/>
              </a:rPr>
              <a:t>資源ごみは第二・第四土曜日です</a:t>
            </a:r>
          </a:p>
          <a:p>
            <a:r>
              <a:rPr sz="2000">
                <a:latin typeface="游ゴシック"/>
                <a:ea typeface="游ゴシック"/>
              </a:rPr>
              <a:t>回覧は次の方へ早めにお回しください</a:t>
            </a:r>
          </a:p>
          <a:p>
            <a:r>
              <a:rPr sz="2000">
                <a:latin typeface="游ゴシック"/>
                <a:ea typeface="游ゴシック"/>
              </a:rPr>
              <a:t>連絡先の変更は総務部までお知らせください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800" b="1">
                <a:latin typeface="游ゴシック"/>
                <a:ea typeface="游ゴシック"/>
              </a:rPr>
              <a:t>（予備）班別の参加状況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645920"/>
            <a:ext cx="10515600" cy="4389120"/>
          </a:xfrm>
        </p:spPr>
        <p:txBody>
          <a:bodyPr wrap="square"/>
          <a:lstStyle/>
          <a:p>
            <a:r>
              <a:rPr sz="1800">
                <a:latin typeface="游ゴシック"/>
                <a:ea typeface="游ゴシック"/>
              </a:rPr>
              <a:t>第一班　延べ48名</a:t>
            </a:r>
          </a:p>
          <a:p>
            <a:r>
              <a:rPr sz="1800">
                <a:latin typeface="游ゴシック"/>
                <a:ea typeface="游ゴシック"/>
              </a:rPr>
              <a:t>第二班　延べ41名</a:t>
            </a:r>
          </a:p>
          <a:p>
            <a:r>
              <a:rPr sz="1800">
                <a:latin typeface="游ゴシック"/>
                <a:ea typeface="游ゴシック"/>
              </a:rPr>
              <a:t>第三班　延べ52名</a:t>
            </a:r>
          </a:p>
          <a:p>
            <a:r>
              <a:rPr sz="1800">
                <a:latin typeface="游ゴシック"/>
                <a:ea typeface="游ゴシック"/>
              </a:rPr>
              <a:t>第四班　延べ39名</a:t>
            </a:r>
          </a:p>
          <a:p>
            <a:r>
              <a:rPr sz="1800">
                <a:latin typeface="游ゴシック"/>
                <a:ea typeface="游ゴシック"/>
              </a:rPr>
              <a:t>第五班　延べ44名</a:t>
            </a:r>
          </a:p>
          <a:p>
            <a:r>
              <a:rPr sz="1800">
                <a:latin typeface="游ゴシック"/>
                <a:ea typeface="游ゴシック"/>
              </a:rPr>
              <a:t>※質問が出たときだけ使うスライドです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sz="3200" b="1">
                <a:latin typeface="游ゴシック"/>
                <a:ea typeface="游ゴシック"/>
              </a:rPr>
              <a:t>ご清聴ありがとうございました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sz="1800">
                <a:latin typeface="游ゴシック"/>
                <a:ea typeface="游ゴシック"/>
              </a:rPr>
              <a:t>みどり町内会　総務部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