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参加人数（名）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花見会</c:v>
                </c:pt>
                <c:pt idx="1">
                  <c:v>夏祭り</c:v>
                </c:pt>
                <c:pt idx="2">
                  <c:v>防災訓練</c:v>
                </c:pt>
                <c:pt idx="3">
                  <c:v>敬老会</c:v>
                </c:pt>
                <c:pt idx="4">
                  <c:v>文化祭</c:v>
                </c:pt>
                <c:pt idx="5">
                  <c:v>どんど焼き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87</c:v>
                </c:pt>
                <c:pt idx="1">
                  <c:v>400</c:v>
                </c:pt>
                <c:pt idx="2">
                  <c:v>54</c:v>
                </c:pt>
                <c:pt idx="3">
                  <c:v>28</c:v>
                </c:pt>
                <c:pt idx="4">
                  <c:v>62</c:v>
                </c:pt>
                <c:pt idx="5">
                  <c:v>90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あいさつ。本日はお集まりいただきありがとうございます。20分ほどお時間をいただきます。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全体で5つ。会計は資料をお配りしているので、要点だけお話しします。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花見会は天候に恵まれた。清掃はごみ46袋。歓迎会の12世帯は例年より多い。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夏祭りが突出している。来場者を数えているので、他とは数え方が違う点を補足する。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備蓄品は簡易トイレが不足。予算は繰越金から充てる想定。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記事11の練習用。右クリック→「非表示スライドに設定」を試してみてください。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 b="1">
                <a:latin typeface="游ゴシック"/>
                <a:ea typeface="游ゴシック"/>
              </a:rPr>
              <a:t>※ このスライドは練習用の説明です（削除可）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8046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latin typeface="游ゴシック"/>
                <a:ea typeface="游ゴシック"/>
              </a:rPr>
              <a:t>シリーズ⑩ PowerPoint活用編の練習用ファイルです。記事07〜14で使います。</a:t>
            </a:r>
          </a:p>
          <a:p>
            <a:r>
              <a:rPr sz="1300" b="0">
                <a:latin typeface="游ゴシック"/>
                <a:ea typeface="游ゴシック"/>
              </a:rPr>
              <a:t/>
            </a:r>
          </a:p>
          <a:p>
            <a:r>
              <a:rPr sz="1300" b="0">
                <a:latin typeface="游ゴシック"/>
                <a:ea typeface="游ゴシック"/>
              </a:rPr>
              <a:t>・このファイルは 4:3（標準）で作ってあります。記事13で 16:9 に変える練習ができます。</a:t>
            </a:r>
          </a:p>
          <a:p>
            <a:r>
              <a:rPr sz="1300" b="0">
                <a:latin typeface="游ゴシック"/>
                <a:ea typeface="游ゴシック"/>
              </a:rPr>
              <a:t>・何枚かのスライドに、発表者用のノートを入れてあります（記事10 発表者ツール）。</a:t>
            </a:r>
          </a:p>
          <a:p>
            <a:r>
              <a:rPr sz="1300" b="0">
                <a:latin typeface="游ゴシック"/>
                <a:ea typeface="游ゴシック"/>
              </a:rPr>
              <a:t>・記事11のリハーサルと非表示スライド、記事12の配布資料印刷、記事14のPDF・動画書き出しに</a:t>
            </a:r>
          </a:p>
          <a:p>
            <a:r>
              <a:rPr sz="1300" b="0">
                <a:latin typeface="游ゴシック"/>
                <a:ea typeface="游ゴシック"/>
              </a:rPr>
              <a:t>　そのままお使いいただけます。</a:t>
            </a:r>
          </a:p>
          <a:p>
            <a:r>
              <a:rPr sz="1300" b="0">
                <a:latin typeface="游ゴシック"/>
                <a:ea typeface="游ゴシック"/>
              </a:rPr>
              <a:t/>
            </a:r>
          </a:p>
          <a:p>
            <a:r>
              <a:rPr sz="1300" b="0">
                <a:latin typeface="游ゴシック"/>
                <a:ea typeface="游ゴシック"/>
              </a:rPr>
              <a:t>【ご注意】アニメーションと画面切り替えは付いていません。</a:t>
            </a:r>
          </a:p>
          <a:p>
            <a:r>
              <a:rPr sz="1300" b="0">
                <a:latin typeface="游ゴシック"/>
                <a:ea typeface="游ゴシック"/>
              </a:rPr>
              <a:t>　記事07・08を練習するときは、ご自分で設定を加えながらお読みください。</a:t>
            </a:r>
          </a:p>
          <a:p>
            <a:r>
              <a:rPr sz="1300" b="0">
                <a:latin typeface="游ゴシック"/>
                <a:ea typeface="游ゴシック"/>
              </a:rPr>
              <a:t>　動画・音声（記事09）も含まれていません。お手元のファイルでお試しください。</a:t>
            </a:r>
          </a:p>
          <a:p>
            <a:r>
              <a:rPr sz="1300" b="0">
                <a:latin typeface="游ゴシック"/>
                <a:ea typeface="游ゴシック"/>
              </a:rPr>
              <a:t/>
            </a:r>
          </a:p>
          <a:p>
            <a:r>
              <a:rPr sz="1300" b="0">
                <a:latin typeface="游ゴシック"/>
                <a:ea typeface="游ゴシック"/>
              </a:rPr>
              <a:t>※団体名・人名・地名・数値はすべて架空のものです。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3600" b="1">
                <a:latin typeface="游ゴシック"/>
                <a:ea typeface="游ゴシック"/>
              </a:rPr>
              <a:t>みどり町内会　活動報告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sz="1800">
                <a:latin typeface="游ゴシック"/>
                <a:ea typeface="游ゴシック"/>
              </a:rPr>
              <a:t>令和八年度　定期総会</a:t>
            </a:r>
          </a:p>
          <a:p>
            <a:r>
              <a:rPr sz="1800">
                <a:latin typeface="游ゴシック"/>
                <a:ea typeface="游ゴシック"/>
              </a:rPr>
              <a:t>総務部　山田　太郎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本日の内容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000">
                <a:latin typeface="游ゴシック"/>
                <a:ea typeface="游ゴシック"/>
              </a:rPr>
              <a:t>一年間の行事のふりかえり</a:t>
            </a:r>
          </a:p>
          <a:p>
            <a:r>
              <a:rPr sz="2000">
                <a:latin typeface="游ゴシック"/>
                <a:ea typeface="游ゴシック"/>
              </a:rPr>
              <a:t>参加人数の推移</a:t>
            </a:r>
          </a:p>
          <a:p>
            <a:r>
              <a:rPr sz="2000">
                <a:latin typeface="游ゴシック"/>
                <a:ea typeface="游ゴシック"/>
              </a:rPr>
              <a:t>会計のご報告</a:t>
            </a:r>
          </a:p>
          <a:p>
            <a:r>
              <a:rPr sz="2000">
                <a:latin typeface="游ゴシック"/>
                <a:ea typeface="游ゴシック"/>
              </a:rPr>
              <a:t>来年度の計画</a:t>
            </a:r>
          </a:p>
          <a:p>
            <a:r>
              <a:rPr sz="2000">
                <a:latin typeface="游ゴシック"/>
                <a:ea typeface="游ゴシック"/>
              </a:rPr>
              <a:t>皆さまへのお願い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春の行事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 wrap="square"/>
          <a:lstStyle/>
          <a:p>
            <a:r>
              <a:rPr sz="1800">
                <a:latin typeface="游ゴシック"/>
                <a:ea typeface="游ゴシック"/>
              </a:rPr>
              <a:t>四月　花見会（八十七名）</a:t>
            </a:r>
          </a:p>
          <a:p>
            <a:r>
              <a:rPr sz="1800">
                <a:latin typeface="游ゴシック"/>
                <a:ea typeface="游ゴシック"/>
              </a:rPr>
              <a:t>五月　春の清掃活動</a:t>
            </a:r>
          </a:p>
          <a:p>
            <a:r>
              <a:rPr sz="1800">
                <a:latin typeface="游ゴシック"/>
                <a:ea typeface="游ゴシック"/>
              </a:rPr>
              <a:t>五月　新入会員の歓迎会（十二世帯）</a:t>
            </a:r>
          </a:p>
        </p:txBody>
      </p:sp>
      <p:pic>
        <p:nvPicPr>
          <p:cNvPr id="4" name="Picture 3" descr="風景_春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1828800"/>
            <a:ext cx="3931920" cy="26243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夏の行事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 wrap="square"/>
          <a:lstStyle/>
          <a:p>
            <a:r>
              <a:rPr sz="1800">
                <a:latin typeface="游ゴシック"/>
                <a:ea typeface="游ゴシック"/>
              </a:rPr>
              <a:t>七月　夏祭り（来場者およそ四百名）</a:t>
            </a:r>
          </a:p>
          <a:p>
            <a:r>
              <a:rPr sz="1800">
                <a:latin typeface="游ゴシック"/>
                <a:ea typeface="游ゴシック"/>
              </a:rPr>
              <a:t>　　　模擬店六店舗・盆踊り二回</a:t>
            </a:r>
          </a:p>
          <a:p>
            <a:r>
              <a:rPr sz="1800">
                <a:latin typeface="游ゴシック"/>
                <a:ea typeface="游ゴシック"/>
              </a:rPr>
              <a:t>八月　防災訓練（五十四名）</a:t>
            </a:r>
          </a:p>
        </p:txBody>
      </p:sp>
      <p:pic>
        <p:nvPicPr>
          <p:cNvPr id="4" name="Picture 3" descr="風景_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1828800"/>
            <a:ext cx="3931920" cy="26243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秋の行事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 wrap="square"/>
          <a:lstStyle/>
          <a:p>
            <a:r>
              <a:rPr sz="1800">
                <a:latin typeface="游ゴシック"/>
                <a:ea typeface="游ゴシック"/>
              </a:rPr>
              <a:t>十月　敬老会（二十八名）</a:t>
            </a:r>
          </a:p>
          <a:p>
            <a:r>
              <a:rPr sz="1800">
                <a:latin typeface="游ゴシック"/>
                <a:ea typeface="游ゴシック"/>
              </a:rPr>
              <a:t>十一月　文化祭（出品六十二点）</a:t>
            </a:r>
          </a:p>
          <a:p>
            <a:r>
              <a:rPr sz="1800">
                <a:latin typeface="游ゴシック"/>
                <a:ea typeface="游ゴシック"/>
              </a:rPr>
              <a:t>十一月　資源回収（約一・二トン）</a:t>
            </a:r>
          </a:p>
        </p:txBody>
      </p:sp>
      <p:pic>
        <p:nvPicPr>
          <p:cNvPr id="4" name="Picture 3" descr="風景_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1828800"/>
            <a:ext cx="3931920" cy="26243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冬の行事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1800">
                <a:latin typeface="游ゴシック"/>
                <a:ea typeface="游ゴシック"/>
              </a:rPr>
              <a:t>十二月　年末の夜回り（延べ三十六名）</a:t>
            </a:r>
          </a:p>
          <a:p>
            <a:r>
              <a:rPr sz="1800">
                <a:latin typeface="游ゴシック"/>
                <a:ea typeface="游ゴシック"/>
              </a:rPr>
              <a:t>一月　どんど焼き（九十名）</a:t>
            </a:r>
          </a:p>
          <a:p>
            <a:r>
              <a:rPr sz="1800">
                <a:latin typeface="游ゴシック"/>
                <a:ea typeface="游ゴシック"/>
              </a:rPr>
              <a:t>二月　臨時総会（役員の選出）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行事の参加人数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31520" y="1554480"/>
          <a:ext cx="7680960" cy="42062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会計のご報告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280160" y="1645920"/>
          <a:ext cx="658368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</a:tblGrid>
              <a:tr h="426720">
                <a:tc>
                  <a:txBody>
                    <a:bodyPr/>
                    <a:lstStyle/>
                    <a:p>
                      <a:r>
                        <a:rPr sz="1400" b="1">
                          <a:latin typeface="游ゴシック"/>
                          <a:ea typeface="游ゴシック"/>
                        </a:rPr>
                        <a:t>区分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b="1">
                          <a:latin typeface="游ゴシック"/>
                          <a:ea typeface="游ゴシック"/>
                        </a:rPr>
                        <a:t>内訳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b="1">
                          <a:latin typeface="游ゴシック"/>
                          <a:ea typeface="游ゴシック"/>
                        </a:rPr>
                        <a:t>金額（円）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>収入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>会費収入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300">
                          <a:latin typeface="游ゴシック"/>
                          <a:ea typeface="游ゴシック"/>
                        </a:rPr>
                        <a:t>598,000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/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>市助成金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300">
                          <a:latin typeface="游ゴシック"/>
                          <a:ea typeface="游ゴシック"/>
                        </a:rPr>
                        <a:t>150,000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/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>資源回収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300">
                          <a:latin typeface="游ゴシック"/>
                          <a:ea typeface="游ゴシック"/>
                        </a:rPr>
                        <a:t>98,000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/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>寄付金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300">
                          <a:latin typeface="游ゴシック"/>
                          <a:ea typeface="游ゴシック"/>
                        </a:rPr>
                        <a:t>50,000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>支出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>行事費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300">
                          <a:latin typeface="游ゴシック"/>
                          <a:ea typeface="游ゴシック"/>
                        </a:rPr>
                        <a:t>462,000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/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>事務費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300">
                          <a:latin typeface="游ゴシック"/>
                          <a:ea typeface="游ゴシック"/>
                        </a:rPr>
                        <a:t>78,000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/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>集会所維持費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300">
                          <a:latin typeface="游ゴシック"/>
                          <a:ea typeface="游ゴシック"/>
                        </a:rPr>
                        <a:t>105,000</a:t>
                      </a:r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>繰越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300">
                          <a:latin typeface="游ゴシック"/>
                          <a:ea typeface="游ゴシック"/>
                        </a:rPr>
                        <a:t>次年度へ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sz="1300">
                          <a:latin typeface="游ゴシック"/>
                          <a:ea typeface="游ゴシック"/>
                        </a:rPr>
                        <a:t>251,000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来年度の計画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1800">
                <a:latin typeface="游ゴシック"/>
                <a:ea typeface="游ゴシック"/>
              </a:rPr>
              <a:t>防災倉庫の備蓄品を見直します</a:t>
            </a:r>
          </a:p>
          <a:p>
            <a:r>
              <a:rPr sz="1800">
                <a:latin typeface="游ゴシック"/>
                <a:ea typeface="游ゴシック"/>
              </a:rPr>
              <a:t>要支援者名簿を更新します</a:t>
            </a:r>
          </a:p>
          <a:p>
            <a:r>
              <a:rPr sz="1800">
                <a:latin typeface="游ゴシック"/>
                <a:ea typeface="游ゴシック"/>
              </a:rPr>
              <a:t>連絡の方法をあらためて検討します</a:t>
            </a:r>
          </a:p>
          <a:p>
            <a:r>
              <a:rPr sz="1800">
                <a:latin typeface="游ゴシック"/>
                <a:ea typeface="游ゴシック"/>
              </a:rPr>
              <a:t>行事は今年度と同じ日程で行う予定です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防災の取り組み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 wrap="square"/>
          <a:lstStyle/>
          <a:p>
            <a:r>
              <a:rPr sz="1800">
                <a:latin typeface="游ゴシック"/>
                <a:ea typeface="游ゴシック"/>
              </a:rPr>
              <a:t>二月に防災倉庫を点検しました</a:t>
            </a:r>
          </a:p>
          <a:p>
            <a:r>
              <a:rPr sz="1800">
                <a:latin typeface="游ゴシック"/>
                <a:ea typeface="游ゴシック"/>
              </a:rPr>
              <a:t>飲料水を入れ替えました</a:t>
            </a:r>
          </a:p>
          <a:p>
            <a:r>
              <a:rPr sz="1800">
                <a:latin typeface="游ゴシック"/>
                <a:ea typeface="游ゴシック"/>
              </a:rPr>
              <a:t>非常用発電機の動作を確認しました</a:t>
            </a:r>
          </a:p>
          <a:p>
            <a:r>
              <a:rPr sz="1800">
                <a:latin typeface="游ゴシック"/>
                <a:ea typeface="游ゴシック"/>
              </a:rPr>
              <a:t>簡易トイレの数が不足しています</a:t>
            </a:r>
          </a:p>
        </p:txBody>
      </p:sp>
      <p:pic>
        <p:nvPicPr>
          <p:cNvPr id="4" name="Picture 3" descr="行事_集合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2011680"/>
            <a:ext cx="3931920" cy="22128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皆さまへのお願い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1800">
                <a:latin typeface="游ゴシック"/>
                <a:ea typeface="游ゴシック"/>
              </a:rPr>
              <a:t>ごみは収集日をお守りください</a:t>
            </a:r>
          </a:p>
          <a:p>
            <a:r>
              <a:rPr sz="1800">
                <a:latin typeface="游ゴシック"/>
                <a:ea typeface="游ゴシック"/>
              </a:rPr>
              <a:t>資源ごみは第二・第四土曜日です</a:t>
            </a:r>
          </a:p>
          <a:p>
            <a:r>
              <a:rPr sz="1800">
                <a:latin typeface="游ゴシック"/>
                <a:ea typeface="游ゴシック"/>
              </a:rPr>
              <a:t>回覧は次の方へ早めにお回しください</a:t>
            </a:r>
          </a:p>
          <a:p>
            <a:r>
              <a:rPr sz="1800">
                <a:latin typeface="游ゴシック"/>
                <a:ea typeface="游ゴシック"/>
              </a:rPr>
              <a:t>連絡先の変更は総務部までお知らせください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（予備）班別の参加人数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1600">
                <a:latin typeface="游ゴシック"/>
                <a:ea typeface="游ゴシック"/>
              </a:rPr>
              <a:t>第一班　十二名</a:t>
            </a:r>
          </a:p>
          <a:p>
            <a:r>
              <a:rPr sz="1600">
                <a:latin typeface="游ゴシック"/>
                <a:ea typeface="游ゴシック"/>
              </a:rPr>
              <a:t>第二班　九名</a:t>
            </a:r>
          </a:p>
          <a:p>
            <a:r>
              <a:rPr sz="1600">
                <a:latin typeface="游ゴシック"/>
                <a:ea typeface="游ゴシック"/>
              </a:rPr>
              <a:t>第三班　十五名</a:t>
            </a:r>
          </a:p>
          <a:p>
            <a:r>
              <a:rPr sz="1600">
                <a:latin typeface="游ゴシック"/>
                <a:ea typeface="游ゴシック"/>
              </a:rPr>
              <a:t>第四班　八名</a:t>
            </a:r>
          </a:p>
          <a:p>
            <a:r>
              <a:rPr sz="1600">
                <a:latin typeface="游ゴシック"/>
                <a:ea typeface="游ゴシック"/>
              </a:rPr>
              <a:t>第五班　十一名</a:t>
            </a:r>
          </a:p>
          <a:p>
            <a:r>
              <a:rPr sz="1600">
                <a:latin typeface="游ゴシック"/>
                <a:ea typeface="游ゴシック"/>
              </a:rPr>
              <a:t>※質問が出たときだけ使うスライドです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ご清聴ありがとうございました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1800">
                <a:latin typeface="游ゴシック"/>
                <a:ea typeface="游ゴシック"/>
              </a:rPr>
              <a:t>みどり町内会　総務部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