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 b="1">
                <a:latin typeface="游ゴシック"/>
                <a:ea typeface="游ゴシック"/>
              </a:rPr>
              <a:t>※ このスライドは練習用の説明です（削除してかまいません）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108813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latin typeface="游ゴシック"/>
                <a:ea typeface="游ゴシック"/>
              </a:rPr>
              <a:t>シリーズ⑩ PowerPoint活用編の練習用ファイルです。記事01・02・05・15で使います。</a:t>
            </a:r>
          </a:p>
          <a:p>
            <a:r>
              <a:rPr sz="1300" b="0">
                <a:latin typeface="游ゴシック"/>
                <a:ea typeface="游ゴシック"/>
              </a:rPr>
              <a:t/>
            </a:r>
          </a:p>
          <a:p>
            <a:r>
              <a:rPr sz="1300" b="0">
                <a:latin typeface="游ゴシック"/>
                <a:ea typeface="游ゴシック"/>
              </a:rPr>
              <a:t>この資料には、次の「直すところ」がわざと入れてあります。</a:t>
            </a:r>
          </a:p>
          <a:p>
            <a:r>
              <a:rPr sz="1300" b="0">
                <a:latin typeface="游ゴシック"/>
                <a:ea typeface="游ゴシック"/>
              </a:rPr>
              <a:t>　・1枚に文章がびっしり書かれている（記事05 SmartArtで図解する）</a:t>
            </a:r>
          </a:p>
          <a:p>
            <a:r>
              <a:rPr sz="1300" b="0">
                <a:latin typeface="游ゴシック"/>
                <a:ea typeface="游ゴシック"/>
              </a:rPr>
              <a:t>　・スライドごとにタイトルの大きさと位置がバラバラ（記事01 スライドマスター／リセット）</a:t>
            </a:r>
          </a:p>
          <a:p>
            <a:r>
              <a:rPr sz="1300" b="0">
                <a:latin typeface="游ゴシック"/>
                <a:ea typeface="游ゴシック"/>
              </a:rPr>
              <a:t>　・写真が縦横比を無視して引き伸ばされている（記事03 トリミング・記事15 工程3）</a:t>
            </a:r>
          </a:p>
          <a:p>
            <a:r>
              <a:rPr sz="1300" b="0">
                <a:latin typeface="游ゴシック"/>
                <a:ea typeface="游ゴシック"/>
              </a:rPr>
              <a:t>　・図形が微妙にずれて並んでいる（記事02 配置ガイドと整列）</a:t>
            </a:r>
          </a:p>
          <a:p>
            <a:r>
              <a:rPr sz="1300" b="0">
                <a:latin typeface="游ゴシック"/>
                <a:ea typeface="游ゴシック"/>
              </a:rPr>
              <a:t>　・写真が大きいままでファイルが重い（記事04 画像の圧縮）</a:t>
            </a:r>
          </a:p>
          <a:p>
            <a:r>
              <a:rPr sz="1300" b="0">
                <a:latin typeface="游ゴシック"/>
                <a:ea typeface="游ゴシック"/>
              </a:rPr>
              <a:t/>
            </a:r>
          </a:p>
          <a:p>
            <a:r>
              <a:rPr sz="1300" b="0">
                <a:latin typeface="游ゴシック"/>
                <a:ea typeface="游ゴシック"/>
              </a:rPr>
              <a:t>【ご注意】アニメーションは付いていません。記事15の工程4を練習するときは、</a:t>
            </a:r>
          </a:p>
          <a:p>
            <a:r>
              <a:rPr sz="1300" b="0">
                <a:latin typeface="游ゴシック"/>
                <a:ea typeface="游ゴシック"/>
              </a:rPr>
              <a:t>　お手数ですが、文字や図形に派手なアニメーション（「ターン」「バウンド」など）を</a:t>
            </a:r>
          </a:p>
          <a:p>
            <a:r>
              <a:rPr sz="1300" b="0">
                <a:latin typeface="游ゴシック"/>
                <a:ea typeface="游ゴシック"/>
              </a:rPr>
              <a:t>　いったんご自分で付けてから、それを整理する練習をしてください。</a:t>
            </a:r>
          </a:p>
          <a:p>
            <a:r>
              <a:rPr sz="1300" b="0">
                <a:latin typeface="游ゴシック"/>
                <a:ea typeface="游ゴシック"/>
              </a:rPr>
              <a:t/>
            </a:r>
          </a:p>
          <a:p>
            <a:r>
              <a:rPr sz="1300" b="0">
                <a:latin typeface="游ゴシック"/>
                <a:ea typeface="游ゴシック"/>
              </a:rPr>
              <a:t>※団体名・人名・地名はすべて架空のものです。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60" y="548640"/>
            <a:ext cx="8229600" cy="1280160"/>
          </a:xfrm>
        </p:spPr>
        <p:txBody>
          <a:bodyPr/>
          <a:lstStyle/>
          <a:p>
            <a:r>
              <a:rPr sz="3000" b="1">
                <a:latin typeface="游ゴシック"/>
                <a:ea typeface="游ゴシック"/>
              </a:rPr>
              <a:t>みどり町内会　令和八年度　活動報告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" y="2377440"/>
            <a:ext cx="5486400" cy="822960"/>
          </a:xfrm>
        </p:spPr>
        <p:txBody>
          <a:bodyPr/>
          <a:lstStyle/>
          <a:p>
            <a:r>
              <a:rPr sz="1600">
                <a:latin typeface="游ゴシック"/>
                <a:ea typeface="游ゴシック"/>
              </a:rPr>
              <a:t>総務部　山田　太郎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11247120" cy="1097280"/>
          </a:xfrm>
        </p:spPr>
        <p:txBody>
          <a:bodyPr/>
          <a:lstStyle/>
          <a:p>
            <a:pPr algn="ctr"/>
            <a:r>
              <a:rPr sz="4400" b="1">
                <a:latin typeface="游ゴシック"/>
                <a:ea typeface="游ゴシック"/>
              </a:rPr>
              <a:t>一年間の活動について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1508760"/>
            <a:ext cx="10881360" cy="4846320"/>
          </a:xfrm>
        </p:spPr>
        <p:txBody>
          <a:bodyPr wrap="square"/>
          <a:lstStyle/>
          <a:p>
            <a:r>
              <a:rPr sz="1200">
                <a:latin typeface="游ゴシック"/>
                <a:ea typeface="游ゴシック"/>
              </a:rPr>
              <a:t>本年度も、みどり町内会の活動に多くの皆さまのご協力をいただき、心よりお礼申し上げます。</a:t>
            </a:r>
          </a:p>
          <a:p>
            <a:r>
              <a:rPr sz="1200">
                <a:latin typeface="游ゴシック"/>
                <a:ea typeface="游ゴシック"/>
              </a:rPr>
              <a:t>四月の花見会には、会員とご家族あわせて八十七名の参加がありました。当日は天候にも恵まれました。</a:t>
            </a:r>
          </a:p>
          <a:p>
            <a:r>
              <a:rPr sz="1200">
                <a:latin typeface="游ゴシック"/>
                <a:ea typeface="游ゴシック"/>
              </a:rPr>
              <a:t>五月には班ごとの清掃活動を行い、可燃ごみが三十二袋、資源ごみが十四袋集まりました。</a:t>
            </a:r>
          </a:p>
          <a:p>
            <a:r>
              <a:rPr sz="1200">
                <a:latin typeface="游ゴシック"/>
                <a:ea typeface="游ゴシック"/>
              </a:rPr>
              <a:t>同じく五月には新入会員の歓迎会を集会所で行い、十二世帯の新しい方々をお迎えしました。</a:t>
            </a:r>
          </a:p>
          <a:p>
            <a:r>
              <a:rPr sz="1200">
                <a:latin typeface="游ゴシック"/>
                <a:ea typeface="游ゴシック"/>
              </a:rPr>
              <a:t>七月の夏祭りは、六月から準備を始め、延べ四十名の役員が携わりました。</a:t>
            </a:r>
          </a:p>
          <a:p>
            <a:r>
              <a:rPr sz="1200">
                <a:latin typeface="游ゴシック"/>
                <a:ea typeface="游ゴシック"/>
              </a:rPr>
              <a:t>当日は模擬店を六店舗、盆踊りを二回行い、来場者はおよそ四百名にのぼりました。</a:t>
            </a:r>
          </a:p>
          <a:p>
            <a:r>
              <a:rPr sz="1200">
                <a:latin typeface="游ゴシック"/>
                <a:ea typeface="游ゴシック"/>
              </a:rPr>
              <a:t>八月の防災訓練は消防署のご協力のもとに実施し、五十四名が参加しました。</a:t>
            </a:r>
          </a:p>
          <a:p>
            <a:r>
              <a:rPr sz="1200">
                <a:latin typeface="游ゴシック"/>
                <a:ea typeface="游ゴシック"/>
              </a:rPr>
              <a:t>十月の敬老会には、七十五歳以上の会員の方々二十八名にご出席いただきました。</a:t>
            </a:r>
          </a:p>
          <a:p>
            <a:r>
              <a:rPr sz="1200">
                <a:latin typeface="游ゴシック"/>
                <a:ea typeface="游ゴシック"/>
              </a:rPr>
              <a:t>十一月の文化祭では、手芸・書道・写真の三部門にあわせて六十二点の出品がありました。</a:t>
            </a:r>
          </a:p>
          <a:p>
            <a:r>
              <a:rPr sz="1200">
                <a:latin typeface="游ゴシック"/>
                <a:ea typeface="游ゴシック"/>
              </a:rPr>
              <a:t>十二月の年末夜回りは三日間にわたり、延べ三十六名が参加しました。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37160"/>
            <a:ext cx="5486400" cy="822960"/>
          </a:xfrm>
        </p:spPr>
        <p:txBody>
          <a:bodyPr/>
          <a:lstStyle/>
          <a:p>
            <a:r>
              <a:rPr sz="2400" b="0">
                <a:latin typeface="游ゴシック"/>
                <a:ea typeface="游ゴシック"/>
              </a:rPr>
              <a:t>会計のご報告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560" y="1234440"/>
            <a:ext cx="9966960" cy="5029200"/>
          </a:xfrm>
        </p:spPr>
        <p:txBody>
          <a:bodyPr wrap="square"/>
          <a:lstStyle/>
          <a:p>
            <a:r>
              <a:rPr sz="1300">
                <a:latin typeface="游ゴシック"/>
                <a:ea typeface="游ゴシック"/>
              </a:rPr>
              <a:t>本年度の収入は、会費収入が主なもので、そのほかに市からの助成金と資源回収の売却益がありました。</a:t>
            </a:r>
          </a:p>
          <a:p>
            <a:r>
              <a:rPr sz="1300">
                <a:latin typeface="游ゴシック"/>
                <a:ea typeface="游ゴシック"/>
              </a:rPr>
              <a:t>会費収入は五十九万八千円、市助成金は十五万円、資源回収は九万八千円、寄付金は五万円でした。</a:t>
            </a:r>
          </a:p>
          <a:p>
            <a:r>
              <a:rPr sz="1300">
                <a:latin typeface="游ゴシック"/>
                <a:ea typeface="游ゴシック"/>
              </a:rPr>
              <a:t>支出は、行事費が四十六万二千円、事務費が七万八千円、集会所の維持費が十万五千円でした。</a:t>
            </a:r>
          </a:p>
          <a:p>
            <a:r>
              <a:rPr sz="1300">
                <a:latin typeface="游ゴシック"/>
                <a:ea typeface="游ゴシック"/>
              </a:rPr>
              <a:t>行事費のうち、もっとも大きいのは夏祭りの運営費で、十七万四千円を要しました。</a:t>
            </a:r>
          </a:p>
          <a:p>
            <a:r>
              <a:rPr sz="1300">
                <a:latin typeface="游ゴシック"/>
                <a:ea typeface="游ゴシック"/>
              </a:rPr>
              <a:t>次いで敬老会が十二万八千円、文化祭が七万六千円、どんど焼きが三万八千五百円となっています。</a:t>
            </a:r>
          </a:p>
          <a:p>
            <a:r>
              <a:rPr sz="1300">
                <a:latin typeface="游ゴシック"/>
                <a:ea typeface="游ゴシック"/>
              </a:rPr>
              <a:t>収入の合計は八十九万六千円、支出の合計は六十四万五千円で、差引き二十五万一千円の繰越となります。</a:t>
            </a:r>
          </a:p>
          <a:p>
            <a:r>
              <a:rPr sz="1300">
                <a:latin typeface="游ゴシック"/>
                <a:ea typeface="游ゴシック"/>
              </a:rPr>
              <a:t>繰越金は、来年度の防災倉庫の備蓄品の入れ替えに充てる予定です。</a:t>
            </a:r>
          </a:p>
          <a:p>
            <a:r>
              <a:rPr sz="1300">
                <a:latin typeface="游ゴシック"/>
                <a:ea typeface="游ゴシック"/>
              </a:rPr>
              <a:t>詳しい内訳は、お手元の会計報告書をご覧ください。ご不明な点は会計までお尋ねください。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20040"/>
            <a:ext cx="6400800" cy="914400"/>
          </a:xfrm>
        </p:spPr>
        <p:txBody>
          <a:bodyPr/>
          <a:lstStyle/>
          <a:p>
            <a:r>
              <a:rPr sz="3600" b="1">
                <a:latin typeface="游ゴシック"/>
                <a:ea typeface="游ゴシック"/>
              </a:rPr>
              <a:t>行事のようす</a:t>
            </a:r>
          </a:p>
        </p:txBody>
      </p:sp>
      <p:pic>
        <p:nvPicPr>
          <p:cNvPr id="3" name="Picture 2" descr="人物_縦長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554480"/>
            <a:ext cx="3840480" cy="2103120"/>
          </a:xfrm>
          <a:prstGeom prst="rect">
            <a:avLst/>
          </a:prstGeom>
        </p:spPr>
      </p:pic>
      <p:pic>
        <p:nvPicPr>
          <p:cNvPr id="4" name="Picture 3" descr="人物_正方形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1737360"/>
            <a:ext cx="3657600" cy="1737360"/>
          </a:xfrm>
          <a:prstGeom prst="rect">
            <a:avLst/>
          </a:prstGeom>
        </p:spPr>
      </p:pic>
      <p:pic>
        <p:nvPicPr>
          <p:cNvPr id="5" name="Picture 4" descr="風景_春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5360" y="1463040"/>
            <a:ext cx="3017520" cy="2560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44805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latin typeface="游ゴシック"/>
                <a:ea typeface="游ゴシック"/>
              </a:rPr>
              <a:t>写真の縦横比が無視されているため、横に伸びたり潰れたりしています。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457200"/>
            <a:ext cx="7772400" cy="1005840"/>
          </a:xfrm>
        </p:spPr>
        <p:txBody>
          <a:bodyPr/>
          <a:lstStyle/>
          <a:p>
            <a:r>
              <a:rPr sz="4000" b="1">
                <a:latin typeface="游ゴシック"/>
                <a:ea typeface="游ゴシック"/>
              </a:rPr>
              <a:t>来年度の三つの柱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874519"/>
            <a:ext cx="3200400" cy="1783080"/>
          </a:xfrm>
          <a:prstGeom prst="roundRect">
            <a:avLst/>
          </a:prstGeom>
          <a:solidFill>
            <a:srgbClr val="DCE6F1"/>
          </a:solidFill>
          <a:ln>
            <a:solidFill>
              <a:srgbClr val="8EA9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333333"/>
                </a:solidFill>
                <a:latin typeface="游ゴシック"/>
                <a:ea typeface="游ゴシック"/>
              </a:rPr>
              <a:t>防災の充実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60520" y="2029968"/>
            <a:ext cx="3017520" cy="1920240"/>
          </a:xfrm>
          <a:prstGeom prst="roundRect">
            <a:avLst/>
          </a:prstGeom>
          <a:solidFill>
            <a:srgbClr val="DCE6F1"/>
          </a:solidFill>
          <a:ln>
            <a:solidFill>
              <a:srgbClr val="8EA9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333333"/>
                </a:solidFill>
                <a:latin typeface="游ゴシック"/>
                <a:ea typeface="游ゴシック"/>
              </a:rPr>
              <a:t>世代の交流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60920" y="1783080"/>
            <a:ext cx="3429000" cy="1691640"/>
          </a:xfrm>
          <a:prstGeom prst="roundRect">
            <a:avLst/>
          </a:prstGeom>
          <a:solidFill>
            <a:srgbClr val="DCE6F1"/>
          </a:solidFill>
          <a:ln>
            <a:solidFill>
              <a:srgbClr val="8EA9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333333"/>
                </a:solidFill>
                <a:latin typeface="游ゴシック"/>
                <a:ea typeface="游ゴシック"/>
              </a:rPr>
              <a:t>情報の共有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20624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latin typeface="游ゴシック"/>
                <a:ea typeface="游ゴシック"/>
              </a:rPr>
              <a:t>三つの箱の高さも位置も、少しずつずれています。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11480"/>
            <a:ext cx="5486400" cy="914400"/>
          </a:xfrm>
        </p:spPr>
        <p:txBody>
          <a:bodyPr/>
          <a:lstStyle/>
          <a:p>
            <a:r>
              <a:rPr sz="3200" b="1">
                <a:latin typeface="游ゴシック"/>
                <a:ea typeface="游ゴシック"/>
              </a:rPr>
              <a:t>おわりに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600200"/>
            <a:ext cx="7680960" cy="4754880"/>
          </a:xfrm>
        </p:spPr>
        <p:txBody>
          <a:bodyPr wrap="square"/>
          <a:lstStyle/>
          <a:p>
            <a:r>
              <a:rPr sz="1300">
                <a:latin typeface="游ゴシック"/>
                <a:ea typeface="游ゴシック"/>
              </a:rPr>
              <a:t>一年間ご協力ありがとうございました</a:t>
            </a:r>
          </a:p>
          <a:p>
            <a:r>
              <a:rPr sz="1300">
                <a:latin typeface="游ゴシック"/>
                <a:ea typeface="游ゴシック"/>
              </a:rPr>
              <a:t>花見会には八十七名が参加しました</a:t>
            </a:r>
          </a:p>
          <a:p>
            <a:r>
              <a:rPr sz="1300">
                <a:latin typeface="游ゴシック"/>
                <a:ea typeface="游ゴシック"/>
              </a:rPr>
              <a:t>清掃活動でごみを四十六袋回収しました</a:t>
            </a:r>
          </a:p>
          <a:p>
            <a:r>
              <a:rPr sz="1300">
                <a:latin typeface="游ゴシック"/>
                <a:ea typeface="游ゴシック"/>
              </a:rPr>
              <a:t>夏祭りには四百名が来場しました</a:t>
            </a:r>
          </a:p>
          <a:p>
            <a:r>
              <a:rPr sz="1300">
                <a:latin typeface="游ゴシック"/>
                <a:ea typeface="游ゴシック"/>
              </a:rPr>
              <a:t>防災訓練には五十四名が参加しました</a:t>
            </a:r>
          </a:p>
          <a:p>
            <a:r>
              <a:rPr sz="1300">
                <a:latin typeface="游ゴシック"/>
                <a:ea typeface="游ゴシック"/>
              </a:rPr>
              <a:t>敬老会には二十八名が出席されました</a:t>
            </a:r>
          </a:p>
          <a:p>
            <a:r>
              <a:rPr sz="1300">
                <a:latin typeface="游ゴシック"/>
                <a:ea typeface="游ゴシック"/>
              </a:rPr>
              <a:t>文化祭には六十二点の出品がありました</a:t>
            </a:r>
          </a:p>
          <a:p>
            <a:r>
              <a:rPr sz="1300">
                <a:latin typeface="游ゴシック"/>
                <a:ea typeface="游ゴシック"/>
              </a:rPr>
              <a:t>夜回りには延べ三十六名が参加しました</a:t>
            </a:r>
          </a:p>
          <a:p>
            <a:r>
              <a:rPr sz="1300">
                <a:latin typeface="游ゴシック"/>
                <a:ea typeface="游ゴシック"/>
              </a:rPr>
              <a:t>どんど焼きには九十名が集まりました</a:t>
            </a:r>
          </a:p>
          <a:p>
            <a:r>
              <a:rPr sz="1300">
                <a:latin typeface="游ゴシック"/>
                <a:ea typeface="游ゴシック"/>
              </a:rPr>
              <a:t>来年度も引き続きよろしくお願いします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